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6E725B4-3EE9-4AFE-80C9-1A444AFA8A74}">
  <a:tblStyle styleId="{86E725B4-3EE9-4AFE-80C9-1A444AFA8A7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7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326fdfaee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326fdfaee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326708ded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326708ded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326708ded2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326708ded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26708ded2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26708ded2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26708ded2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26708ded2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267d6c8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267d6c8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267d6c89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267d6c89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267d6c89c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267d6c89c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267d6c89c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267d6c89c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457200" lvl="0" indent="0" algn="ctr" rtl="0">
              <a:spcBef>
                <a:spcPts val="0"/>
              </a:spcBef>
              <a:spcAft>
                <a:spcPts val="0"/>
              </a:spcAft>
              <a:buNone/>
            </a:pPr>
            <a:r>
              <a:rPr lang="en" sz="2400"/>
              <a:t>The candy store sold 146 pieces of taffy.  Rounded to the nearest hundred, </a:t>
            </a:r>
            <a:r>
              <a:rPr lang="en" sz="2400" b="1" i="1"/>
              <a:t>about </a:t>
            </a:r>
            <a:r>
              <a:rPr lang="en" sz="2400"/>
              <a:t>how many pieces of taffy were sold?</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2"/>
          <p:cNvSpPr txBox="1">
            <a:spLocks noGrp="1"/>
          </p:cNvSpPr>
          <p:nvPr>
            <p:ph type="ctrTitle"/>
          </p:nvPr>
        </p:nvSpPr>
        <p:spPr>
          <a:xfrm>
            <a:off x="311700" y="173100"/>
            <a:ext cx="8520600" cy="1486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400"/>
              <a:t>13. Lila reached into a bag of base ten blocks and pulled out 15 ten strips and 7 ones.  </a:t>
            </a:r>
            <a:endParaRPr sz="2400"/>
          </a:p>
        </p:txBody>
      </p:sp>
      <p:sp>
        <p:nvSpPr>
          <p:cNvPr id="110" name="Google Shape;110;p22"/>
          <p:cNvSpPr txBox="1"/>
          <p:nvPr/>
        </p:nvSpPr>
        <p:spPr>
          <a:xfrm>
            <a:off x="896450" y="1978275"/>
            <a:ext cx="6812700" cy="1743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t> How many hundreds can Lila make from her blocks?</a:t>
            </a:r>
            <a:endParaRPr sz="2400"/>
          </a:p>
          <a:p>
            <a:pPr marL="0" lvl="0" indent="0" algn="l" rtl="0">
              <a:spcBef>
                <a:spcPts val="0"/>
              </a:spcBef>
              <a:spcAft>
                <a:spcPts val="0"/>
              </a:spcAft>
              <a:buNone/>
            </a:pPr>
            <a:endParaRPr sz="2400"/>
          </a:p>
          <a:p>
            <a:pPr marL="0" lvl="0" indent="0" algn="l" rtl="0">
              <a:spcBef>
                <a:spcPts val="0"/>
              </a:spcBef>
              <a:spcAft>
                <a:spcPts val="0"/>
              </a:spcAft>
              <a:buNone/>
            </a:pPr>
            <a:r>
              <a:rPr lang="en" sz="2400"/>
              <a:t>How many will Lila have leftover?</a:t>
            </a:r>
            <a:endParaRPr sz="2400"/>
          </a:p>
          <a:p>
            <a:pPr marL="0" lvl="0" indent="0" algn="l" rtl="0">
              <a:spcBef>
                <a:spcPts val="0"/>
              </a:spcBef>
              <a:spcAft>
                <a:spcPts val="0"/>
              </a:spcAft>
              <a:buNone/>
            </a:pPr>
            <a:endParaRPr sz="2400"/>
          </a:p>
          <a:p>
            <a:pPr marL="0" lvl="0" indent="0" algn="l" rtl="0">
              <a:spcBef>
                <a:spcPts val="0"/>
              </a:spcBef>
              <a:spcAft>
                <a:spcPts val="0"/>
              </a:spcAft>
              <a:buNone/>
            </a:pPr>
            <a:r>
              <a:rPr lang="en" sz="2400"/>
              <a:t>Show how you know:		</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400"/>
              <a:t>Ben worked on his lego set for 120 minutes.  He worked for 37 minutes more than his sister.  How many minutes did his sister work?</a:t>
            </a:r>
            <a:endParaRPr sz="2400"/>
          </a:p>
          <a:p>
            <a:pPr marL="0" lvl="0" indent="0" algn="ctr" rtl="0">
              <a:spcBef>
                <a:spcPts val="0"/>
              </a:spcBef>
              <a:spcAft>
                <a:spcPts val="0"/>
              </a:spcAft>
              <a:buNone/>
            </a:pPr>
            <a:endParaRPr sz="2400"/>
          </a:p>
          <a:p>
            <a:pPr marL="0" lvl="0" indent="0" algn="ctr" rtl="0">
              <a:spcBef>
                <a:spcPts val="0"/>
              </a:spcBef>
              <a:spcAft>
                <a:spcPts val="0"/>
              </a:spcAft>
              <a:buNone/>
            </a:pPr>
            <a:endParaRPr sz="2400"/>
          </a:p>
        </p:txBody>
      </p:sp>
      <p:sp>
        <p:nvSpPr>
          <p:cNvPr id="60" name="Google Shape;60;p14"/>
          <p:cNvSpPr txBox="1"/>
          <p:nvPr/>
        </p:nvSpPr>
        <p:spPr>
          <a:xfrm>
            <a:off x="667650" y="2559400"/>
            <a:ext cx="6812700" cy="1743300"/>
          </a:xfrm>
          <a:prstGeom prst="rect">
            <a:avLst/>
          </a:prstGeom>
          <a:noFill/>
          <a:ln>
            <a:noFill/>
          </a:ln>
        </p:spPr>
        <p:txBody>
          <a:bodyPr spcFirstLastPara="1" wrap="square" lIns="91425" tIns="91425" rIns="91425" bIns="91425" anchor="t" anchorCtr="0">
            <a:noAutofit/>
          </a:bodyPr>
          <a:lstStyle/>
          <a:p>
            <a:pPr marL="457200" lvl="0" indent="-381000" algn="l" rtl="0">
              <a:spcBef>
                <a:spcPts val="0"/>
              </a:spcBef>
              <a:spcAft>
                <a:spcPts val="0"/>
              </a:spcAft>
              <a:buSzPts val="2400"/>
              <a:buAutoNum type="alphaLcPeriod"/>
            </a:pPr>
            <a:r>
              <a:rPr lang="en" sz="2400"/>
              <a:t>93							b.  83</a:t>
            </a:r>
            <a:endParaRPr sz="2400"/>
          </a:p>
          <a:p>
            <a:pPr marL="0" lvl="0" indent="0" algn="l" rtl="0">
              <a:spcBef>
                <a:spcPts val="0"/>
              </a:spcBef>
              <a:spcAft>
                <a:spcPts val="0"/>
              </a:spcAft>
              <a:buNone/>
            </a:pPr>
            <a:endParaRPr sz="2400"/>
          </a:p>
          <a:p>
            <a:pPr marL="0" lvl="0" indent="0" algn="l" rtl="0">
              <a:spcBef>
                <a:spcPts val="0"/>
              </a:spcBef>
              <a:spcAft>
                <a:spcPts val="0"/>
              </a:spcAft>
              <a:buNone/>
            </a:pPr>
            <a:r>
              <a:rPr lang="en" sz="2400"/>
              <a:t>c. 97							d. 157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400"/>
              <a:t>Jack is reading a book about landforms.  He is on page 34. If the book has 112 pages, how many more pages does he need to read to finish the book?</a:t>
            </a:r>
            <a:endParaRPr sz="2400"/>
          </a:p>
          <a:p>
            <a:pPr marL="0" lvl="0" indent="0" algn="ctr" rtl="0">
              <a:spcBef>
                <a:spcPts val="0"/>
              </a:spcBef>
              <a:spcAft>
                <a:spcPts val="0"/>
              </a:spcAft>
              <a:buNone/>
            </a:pPr>
            <a:endParaRPr sz="2400"/>
          </a:p>
          <a:p>
            <a:pPr marL="0" lvl="0" indent="0" algn="ctr" rtl="0">
              <a:spcBef>
                <a:spcPts val="0"/>
              </a:spcBef>
              <a:spcAft>
                <a:spcPts val="0"/>
              </a:spcAft>
              <a:buNone/>
            </a:pPr>
            <a:endParaRPr sz="2400"/>
          </a:p>
        </p:txBody>
      </p:sp>
      <p:sp>
        <p:nvSpPr>
          <p:cNvPr id="66" name="Google Shape;66;p15"/>
          <p:cNvSpPr txBox="1"/>
          <p:nvPr/>
        </p:nvSpPr>
        <p:spPr>
          <a:xfrm>
            <a:off x="717100" y="2275025"/>
            <a:ext cx="6812700" cy="766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t>Use an open number line to solve the problem.</a:t>
            </a:r>
            <a:endParaRPr sz="2400" b="1"/>
          </a:p>
          <a:p>
            <a:pPr marL="0" lvl="0" indent="0" algn="l" rtl="0">
              <a:spcBef>
                <a:spcPts val="0"/>
              </a:spcBef>
              <a:spcAft>
                <a:spcPts val="0"/>
              </a:spcAft>
              <a:buNone/>
            </a:pPr>
            <a:endParaRPr sz="2400"/>
          </a:p>
          <a:p>
            <a:pPr marL="0" lvl="0" indent="0" algn="l" rtl="0">
              <a:spcBef>
                <a:spcPts val="0"/>
              </a:spcBef>
              <a:spcAft>
                <a:spcPts val="0"/>
              </a:spcAft>
              <a:buNone/>
            </a:pPr>
            <a:r>
              <a:rPr lang="en" sz="2400"/>
              <a:t>			</a:t>
            </a:r>
            <a:endParaRPr sz="2400"/>
          </a:p>
        </p:txBody>
      </p:sp>
      <p:sp>
        <p:nvSpPr>
          <p:cNvPr id="67" name="Google Shape;67;p15"/>
          <p:cNvSpPr txBox="1"/>
          <p:nvPr/>
        </p:nvSpPr>
        <p:spPr>
          <a:xfrm>
            <a:off x="510925" y="3787500"/>
            <a:ext cx="6812700" cy="766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t>Show another way to solve the problem. </a:t>
            </a:r>
            <a:endParaRPr sz="2400" b="1"/>
          </a:p>
          <a:p>
            <a:pPr marL="0" lvl="0" indent="0" algn="l" rtl="0">
              <a:spcBef>
                <a:spcPts val="0"/>
              </a:spcBef>
              <a:spcAft>
                <a:spcPts val="0"/>
              </a:spcAft>
              <a:buNone/>
            </a:pPr>
            <a:endParaRPr sz="2400"/>
          </a:p>
          <a:p>
            <a:pPr marL="0" lvl="0" indent="0" algn="l" rtl="0">
              <a:spcBef>
                <a:spcPts val="0"/>
              </a:spcBef>
              <a:spcAft>
                <a:spcPts val="0"/>
              </a:spcAft>
              <a:buNone/>
            </a:pPr>
            <a:r>
              <a:rPr lang="en" sz="2400"/>
              <a:t>			</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400"/>
              <a:t> Four friends each read a different book. The chart shows how many pages each friend read.  Who read </a:t>
            </a:r>
            <a:r>
              <a:rPr lang="en" sz="2400" b="1" i="1"/>
              <a:t>about </a:t>
            </a:r>
            <a:r>
              <a:rPr lang="en" sz="2400"/>
              <a:t>200 pages?</a:t>
            </a:r>
            <a:endParaRPr sz="2400"/>
          </a:p>
          <a:p>
            <a:pPr marL="0" lvl="0" indent="0" algn="ctr" rtl="0">
              <a:spcBef>
                <a:spcPts val="0"/>
              </a:spcBef>
              <a:spcAft>
                <a:spcPts val="0"/>
              </a:spcAft>
              <a:buNone/>
            </a:pPr>
            <a:endParaRPr sz="2400"/>
          </a:p>
          <a:p>
            <a:pPr marL="0" lvl="0" indent="0" algn="ctr" rtl="0">
              <a:spcBef>
                <a:spcPts val="0"/>
              </a:spcBef>
              <a:spcAft>
                <a:spcPts val="0"/>
              </a:spcAft>
              <a:buNone/>
            </a:pPr>
            <a:endParaRPr sz="2400"/>
          </a:p>
        </p:txBody>
      </p:sp>
      <p:graphicFrame>
        <p:nvGraphicFramePr>
          <p:cNvPr id="73" name="Google Shape;73;p16"/>
          <p:cNvGraphicFramePr/>
          <p:nvPr/>
        </p:nvGraphicFramePr>
        <p:xfrm>
          <a:off x="952500" y="2052000"/>
          <a:ext cx="3000000" cy="3000000"/>
        </p:xfrm>
        <a:graphic>
          <a:graphicData uri="http://schemas.openxmlformats.org/drawingml/2006/table">
            <a:tbl>
              <a:tblPr>
                <a:noFill/>
                <a:tableStyleId>{86E725B4-3EE9-4AFE-80C9-1A444AFA8A74}</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b="1"/>
                        <a:t>Friend</a:t>
                      </a:r>
                      <a:endParaRPr b="1"/>
                    </a:p>
                  </a:txBody>
                  <a:tcPr marL="91425" marR="91425" marT="91425" marB="91425"/>
                </a:tc>
                <a:tc>
                  <a:txBody>
                    <a:bodyPr/>
                    <a:lstStyle/>
                    <a:p>
                      <a:pPr marL="0" lvl="0" indent="0" algn="l" rtl="0">
                        <a:spcBef>
                          <a:spcPts val="0"/>
                        </a:spcBef>
                        <a:spcAft>
                          <a:spcPts val="0"/>
                        </a:spcAft>
                        <a:buNone/>
                      </a:pPr>
                      <a:r>
                        <a:rPr lang="en" b="1"/>
                        <a:t>Pages Read</a:t>
                      </a:r>
                      <a:endParaRPr b="1"/>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Abi</a:t>
                      </a:r>
                      <a:endParaRPr/>
                    </a:p>
                  </a:txBody>
                  <a:tcPr marL="91425" marR="91425" marT="91425" marB="91425"/>
                </a:tc>
                <a:tc>
                  <a:txBody>
                    <a:bodyPr/>
                    <a:lstStyle/>
                    <a:p>
                      <a:pPr marL="0" lvl="0" indent="0" algn="l" rtl="0">
                        <a:spcBef>
                          <a:spcPts val="0"/>
                        </a:spcBef>
                        <a:spcAft>
                          <a:spcPts val="0"/>
                        </a:spcAft>
                        <a:buNone/>
                      </a:pPr>
                      <a:r>
                        <a:rPr lang="en"/>
                        <a:t>145</a:t>
                      </a: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t>Jeff</a:t>
                      </a:r>
                      <a:endParaRPr/>
                    </a:p>
                  </a:txBody>
                  <a:tcPr marL="91425" marR="91425" marT="91425" marB="91425"/>
                </a:tc>
                <a:tc>
                  <a:txBody>
                    <a:bodyPr/>
                    <a:lstStyle/>
                    <a:p>
                      <a:pPr marL="0" lvl="0" indent="0" algn="l" rtl="0">
                        <a:spcBef>
                          <a:spcPts val="0"/>
                        </a:spcBef>
                        <a:spcAft>
                          <a:spcPts val="0"/>
                        </a:spcAft>
                        <a:buNone/>
                      </a:pPr>
                      <a:r>
                        <a:rPr lang="en"/>
                        <a:t>150</a:t>
                      </a: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t>Beth</a:t>
                      </a:r>
                      <a:endParaRPr/>
                    </a:p>
                  </a:txBody>
                  <a:tcPr marL="91425" marR="91425" marT="91425" marB="91425"/>
                </a:tc>
                <a:tc>
                  <a:txBody>
                    <a:bodyPr/>
                    <a:lstStyle/>
                    <a:p>
                      <a:pPr marL="0" lvl="0" indent="0" algn="l" rtl="0">
                        <a:spcBef>
                          <a:spcPts val="0"/>
                        </a:spcBef>
                        <a:spcAft>
                          <a:spcPts val="0"/>
                        </a:spcAft>
                        <a:buNone/>
                      </a:pPr>
                      <a:r>
                        <a:rPr lang="en"/>
                        <a:t>139</a:t>
                      </a:r>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a:t>Nathan</a:t>
                      </a:r>
                      <a:endParaRPr/>
                    </a:p>
                  </a:txBody>
                  <a:tcPr marL="91425" marR="91425" marT="91425" marB="91425"/>
                </a:tc>
                <a:tc>
                  <a:txBody>
                    <a:bodyPr/>
                    <a:lstStyle/>
                    <a:p>
                      <a:pPr marL="0" lvl="0" indent="0" algn="l" rtl="0">
                        <a:spcBef>
                          <a:spcPts val="0"/>
                        </a:spcBef>
                        <a:spcAft>
                          <a:spcPts val="0"/>
                        </a:spcAft>
                        <a:buNone/>
                      </a:pPr>
                      <a:r>
                        <a:rPr lang="en"/>
                        <a:t>111</a:t>
                      </a:r>
                      <a:endParaRPr/>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a:t> Bob read 885 pages over Spring Break.  Julia read 173 pages less than her friend Bob.  How many pages did Julia read over Spring Break?</a:t>
            </a:r>
            <a:endParaRPr sz="2400"/>
          </a:p>
          <a:p>
            <a:pPr marL="0" lvl="0" indent="0" algn="ctr" rtl="0">
              <a:spcBef>
                <a:spcPts val="0"/>
              </a:spcBef>
              <a:spcAft>
                <a:spcPts val="0"/>
              </a:spcAft>
              <a:buNone/>
            </a:pPr>
            <a:endParaRPr sz="2400"/>
          </a:p>
        </p:txBody>
      </p:sp>
      <p:sp>
        <p:nvSpPr>
          <p:cNvPr id="79" name="Google Shape;79;p17"/>
          <p:cNvSpPr txBox="1"/>
          <p:nvPr/>
        </p:nvSpPr>
        <p:spPr>
          <a:xfrm>
            <a:off x="667650" y="2559400"/>
            <a:ext cx="6812700" cy="1743300"/>
          </a:xfrm>
          <a:prstGeom prst="rect">
            <a:avLst/>
          </a:prstGeom>
          <a:noFill/>
          <a:ln>
            <a:noFill/>
          </a:ln>
        </p:spPr>
        <p:txBody>
          <a:bodyPr spcFirstLastPara="1" wrap="square" lIns="91425" tIns="91425" rIns="91425" bIns="91425" anchor="t" anchorCtr="0">
            <a:noAutofit/>
          </a:bodyPr>
          <a:lstStyle/>
          <a:p>
            <a:pPr marL="457200" lvl="0" indent="-381000" algn="l" rtl="0">
              <a:spcBef>
                <a:spcPts val="0"/>
              </a:spcBef>
              <a:spcAft>
                <a:spcPts val="0"/>
              </a:spcAft>
              <a:buSzPts val="2400"/>
              <a:buAutoNum type="alphaLcPeriod"/>
            </a:pPr>
            <a:r>
              <a:rPr lang="en" sz="2400"/>
              <a:t>712							b. 865</a:t>
            </a:r>
            <a:endParaRPr sz="2400"/>
          </a:p>
          <a:p>
            <a:pPr marL="0" lvl="0" indent="0" algn="l" rtl="0">
              <a:spcBef>
                <a:spcPts val="0"/>
              </a:spcBef>
              <a:spcAft>
                <a:spcPts val="0"/>
              </a:spcAft>
              <a:buNone/>
            </a:pPr>
            <a:endParaRPr sz="2400"/>
          </a:p>
          <a:p>
            <a:pPr marL="0" lvl="0" indent="0" algn="l" rtl="0">
              <a:spcBef>
                <a:spcPts val="0"/>
              </a:spcBef>
              <a:spcAft>
                <a:spcPts val="0"/>
              </a:spcAft>
              <a:buNone/>
            </a:pPr>
            <a:r>
              <a:rPr lang="en" sz="2400"/>
              <a:t>c. 173								d. 612				</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400"/>
              <a:t>A common dolphin weighs about 330 pounds rounded to the nearest ten.  Which of the following could be the actual weight of the dolphin? </a:t>
            </a:r>
            <a:endParaRPr sz="2400"/>
          </a:p>
        </p:txBody>
      </p:sp>
      <p:sp>
        <p:nvSpPr>
          <p:cNvPr id="85" name="Google Shape;85;p18"/>
          <p:cNvSpPr txBox="1"/>
          <p:nvPr/>
        </p:nvSpPr>
        <p:spPr>
          <a:xfrm>
            <a:off x="667650" y="2559400"/>
            <a:ext cx="6812700" cy="1743300"/>
          </a:xfrm>
          <a:prstGeom prst="rect">
            <a:avLst/>
          </a:prstGeom>
          <a:noFill/>
          <a:ln>
            <a:noFill/>
          </a:ln>
        </p:spPr>
        <p:txBody>
          <a:bodyPr spcFirstLastPara="1" wrap="square" lIns="91425" tIns="91425" rIns="91425" bIns="91425" anchor="t" anchorCtr="0">
            <a:noAutofit/>
          </a:bodyPr>
          <a:lstStyle/>
          <a:p>
            <a:pPr marL="457200" lvl="0" indent="-381000" algn="l" rtl="0">
              <a:spcBef>
                <a:spcPts val="0"/>
              </a:spcBef>
              <a:spcAft>
                <a:spcPts val="0"/>
              </a:spcAft>
              <a:buSzPts val="2400"/>
              <a:buAutoNum type="alphaLcPeriod"/>
            </a:pPr>
            <a:r>
              <a:rPr lang="en" sz="2400"/>
              <a:t>321 pounds					b. 304 pounds</a:t>
            </a:r>
            <a:endParaRPr sz="2400"/>
          </a:p>
          <a:p>
            <a:pPr marL="0" lvl="0" indent="0" algn="l" rtl="0">
              <a:spcBef>
                <a:spcPts val="0"/>
              </a:spcBef>
              <a:spcAft>
                <a:spcPts val="0"/>
              </a:spcAft>
              <a:buNone/>
            </a:pPr>
            <a:endParaRPr sz="2400"/>
          </a:p>
          <a:p>
            <a:pPr marL="0" lvl="0" indent="0" algn="l" rtl="0">
              <a:spcBef>
                <a:spcPts val="0"/>
              </a:spcBef>
              <a:spcAft>
                <a:spcPts val="0"/>
              </a:spcAft>
              <a:buNone/>
            </a:pPr>
            <a:r>
              <a:rPr lang="en" sz="2400"/>
              <a:t>c. 333 pounds					d. 400 pounds				</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311700" y="284375"/>
            <a:ext cx="8520600" cy="1499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1800"/>
              <a:t>Saylor bought 423 stickers at the sticker station.  The stickers come in sheets of 100, strips of 10, and singles.  Find at least 3 combinations of sheets, strips and singles that he could have bought to equal 423 stickers.  Write an equation for each one.  Be sure to use all three kinds of stickers for these combinations. </a:t>
            </a:r>
            <a:r>
              <a:rPr lang="en" sz="2400"/>
              <a:t> </a:t>
            </a:r>
            <a:endParaRPr sz="2400"/>
          </a:p>
        </p:txBody>
      </p:sp>
      <p:graphicFrame>
        <p:nvGraphicFramePr>
          <p:cNvPr id="91" name="Google Shape;91;p19"/>
          <p:cNvGraphicFramePr/>
          <p:nvPr/>
        </p:nvGraphicFramePr>
        <p:xfrm>
          <a:off x="420850" y="2106525"/>
          <a:ext cx="3000000" cy="3000000"/>
        </p:xfrm>
        <a:graphic>
          <a:graphicData uri="http://schemas.openxmlformats.org/drawingml/2006/table">
            <a:tbl>
              <a:tblPr>
                <a:noFill/>
                <a:tableStyleId>{86E725B4-3EE9-4AFE-80C9-1A444AFA8A74}</a:tableStyleId>
              </a:tblPr>
              <a:tblGrid>
                <a:gridCol w="2002950">
                  <a:extLst>
                    <a:ext uri="{9D8B030D-6E8A-4147-A177-3AD203B41FA5}">
                      <a16:colId xmlns:a16="http://schemas.microsoft.com/office/drawing/2014/main" val="20000"/>
                    </a:ext>
                  </a:extLst>
                </a:gridCol>
                <a:gridCol w="2002950">
                  <a:extLst>
                    <a:ext uri="{9D8B030D-6E8A-4147-A177-3AD203B41FA5}">
                      <a16:colId xmlns:a16="http://schemas.microsoft.com/office/drawing/2014/main" val="20001"/>
                    </a:ext>
                  </a:extLst>
                </a:gridCol>
                <a:gridCol w="2002950">
                  <a:extLst>
                    <a:ext uri="{9D8B030D-6E8A-4147-A177-3AD203B41FA5}">
                      <a16:colId xmlns:a16="http://schemas.microsoft.com/office/drawing/2014/main" val="20002"/>
                    </a:ext>
                  </a:extLst>
                </a:gridCol>
                <a:gridCol w="2002950">
                  <a:extLst>
                    <a:ext uri="{9D8B030D-6E8A-4147-A177-3AD203B41FA5}">
                      <a16:colId xmlns:a16="http://schemas.microsoft.com/office/drawing/2014/main" val="20003"/>
                    </a:ext>
                  </a:extLst>
                </a:gridCol>
              </a:tblGrid>
              <a:tr h="547100">
                <a:tc>
                  <a:txBody>
                    <a:bodyPr/>
                    <a:lstStyle/>
                    <a:p>
                      <a:pPr marL="0" lvl="0" indent="0" algn="l" rtl="0">
                        <a:spcBef>
                          <a:spcPts val="0"/>
                        </a:spcBef>
                        <a:spcAft>
                          <a:spcPts val="0"/>
                        </a:spcAft>
                        <a:buNone/>
                      </a:pPr>
                      <a:r>
                        <a:rPr lang="en"/>
                        <a:t>Sheets of 100</a:t>
                      </a:r>
                      <a:endParaRPr/>
                    </a:p>
                  </a:txBody>
                  <a:tcPr marL="91425" marR="91425" marT="91425" marB="91425"/>
                </a:tc>
                <a:tc>
                  <a:txBody>
                    <a:bodyPr/>
                    <a:lstStyle/>
                    <a:p>
                      <a:pPr marL="0" lvl="0" indent="0" algn="l" rtl="0">
                        <a:spcBef>
                          <a:spcPts val="0"/>
                        </a:spcBef>
                        <a:spcAft>
                          <a:spcPts val="0"/>
                        </a:spcAft>
                        <a:buNone/>
                      </a:pPr>
                      <a:r>
                        <a:rPr lang="en"/>
                        <a:t>Strips of 10</a:t>
                      </a:r>
                      <a:endParaRPr/>
                    </a:p>
                  </a:txBody>
                  <a:tcPr marL="91425" marR="91425" marT="91425" marB="91425"/>
                </a:tc>
                <a:tc>
                  <a:txBody>
                    <a:bodyPr/>
                    <a:lstStyle/>
                    <a:p>
                      <a:pPr marL="0" lvl="0" indent="0" algn="l" rtl="0">
                        <a:spcBef>
                          <a:spcPts val="0"/>
                        </a:spcBef>
                        <a:spcAft>
                          <a:spcPts val="0"/>
                        </a:spcAft>
                        <a:buNone/>
                      </a:pPr>
                      <a:r>
                        <a:rPr lang="en"/>
                        <a:t>Singles</a:t>
                      </a:r>
                      <a:endParaRPr/>
                    </a:p>
                  </a:txBody>
                  <a:tcPr marL="91425" marR="91425" marT="91425" marB="91425"/>
                </a:tc>
                <a:tc>
                  <a:txBody>
                    <a:bodyPr/>
                    <a:lstStyle/>
                    <a:p>
                      <a:pPr marL="0" lvl="0" indent="0" algn="l" rtl="0">
                        <a:spcBef>
                          <a:spcPts val="0"/>
                        </a:spcBef>
                        <a:spcAft>
                          <a:spcPts val="0"/>
                        </a:spcAft>
                        <a:buNone/>
                      </a:pPr>
                      <a:r>
                        <a:rPr lang="en"/>
                        <a:t>Equation</a:t>
                      </a:r>
                      <a:endParaRPr/>
                    </a:p>
                  </a:txBody>
                  <a:tcPr marL="91425" marR="91425" marT="91425" marB="91425"/>
                </a:tc>
                <a:extLst>
                  <a:ext uri="{0D108BD9-81ED-4DB2-BD59-A6C34878D82A}">
                    <a16:rowId xmlns:a16="http://schemas.microsoft.com/office/drawing/2014/main" val="10000"/>
                  </a:ext>
                </a:extLst>
              </a:tr>
              <a:tr h="839250">
                <a:tc>
                  <a:txBody>
                    <a:bodyPr/>
                    <a:lstStyle/>
                    <a:p>
                      <a:pPr marL="0" lvl="0" indent="0" algn="l" rtl="0">
                        <a:spcBef>
                          <a:spcPts val="0"/>
                        </a:spcBef>
                        <a:spcAft>
                          <a:spcPts val="0"/>
                        </a:spcAft>
                        <a:buNone/>
                      </a:pPr>
                      <a:r>
                        <a:rPr lang="en"/>
                        <a:t>Way 1:</a:t>
                      </a:r>
                      <a:endParaRPr/>
                    </a:p>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531200">
                <a:tc>
                  <a:txBody>
                    <a:bodyPr/>
                    <a:lstStyle/>
                    <a:p>
                      <a:pPr marL="0" lvl="0" indent="0" algn="l" rtl="0">
                        <a:spcBef>
                          <a:spcPts val="0"/>
                        </a:spcBef>
                        <a:spcAft>
                          <a:spcPts val="0"/>
                        </a:spcAft>
                        <a:buNone/>
                      </a:pPr>
                      <a:r>
                        <a:rPr lang="en"/>
                        <a:t>Way 2:</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531200">
                <a:tc>
                  <a:txBody>
                    <a:bodyPr/>
                    <a:lstStyle/>
                    <a:p>
                      <a:pPr marL="0" lvl="0" indent="0" algn="l" rtl="0">
                        <a:spcBef>
                          <a:spcPts val="0"/>
                        </a:spcBef>
                        <a:spcAft>
                          <a:spcPts val="0"/>
                        </a:spcAft>
                        <a:buNone/>
                      </a:pPr>
                      <a:r>
                        <a:rPr lang="en"/>
                        <a:t>Way 3:</a:t>
                      </a:r>
                      <a:endParaRPr/>
                    </a:p>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311700" y="284375"/>
            <a:ext cx="8520600" cy="1499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1800"/>
              <a:t>Amber bought 423 stickers at the sticker station too.  He only bought strips of 10, and singles.  Find at least 3 of strips and singles that he could have bought to equal 423 stickers.  Write an equation for each one.  Be sure to use both kinds of stickers for these combinations. </a:t>
            </a:r>
            <a:r>
              <a:rPr lang="en" sz="2400"/>
              <a:t> </a:t>
            </a:r>
            <a:endParaRPr sz="2400"/>
          </a:p>
        </p:txBody>
      </p:sp>
      <p:graphicFrame>
        <p:nvGraphicFramePr>
          <p:cNvPr id="97" name="Google Shape;97;p20"/>
          <p:cNvGraphicFramePr/>
          <p:nvPr/>
        </p:nvGraphicFramePr>
        <p:xfrm>
          <a:off x="1471800" y="1995250"/>
          <a:ext cx="3000000" cy="3000000"/>
        </p:xfrm>
        <a:graphic>
          <a:graphicData uri="http://schemas.openxmlformats.org/drawingml/2006/table">
            <a:tbl>
              <a:tblPr>
                <a:noFill/>
                <a:tableStyleId>{86E725B4-3EE9-4AFE-80C9-1A444AFA8A74}</a:tableStyleId>
              </a:tblPr>
              <a:tblGrid>
                <a:gridCol w="2002950">
                  <a:extLst>
                    <a:ext uri="{9D8B030D-6E8A-4147-A177-3AD203B41FA5}">
                      <a16:colId xmlns:a16="http://schemas.microsoft.com/office/drawing/2014/main" val="20000"/>
                    </a:ext>
                  </a:extLst>
                </a:gridCol>
                <a:gridCol w="2002950">
                  <a:extLst>
                    <a:ext uri="{9D8B030D-6E8A-4147-A177-3AD203B41FA5}">
                      <a16:colId xmlns:a16="http://schemas.microsoft.com/office/drawing/2014/main" val="20001"/>
                    </a:ext>
                  </a:extLst>
                </a:gridCol>
                <a:gridCol w="2002950">
                  <a:extLst>
                    <a:ext uri="{9D8B030D-6E8A-4147-A177-3AD203B41FA5}">
                      <a16:colId xmlns:a16="http://schemas.microsoft.com/office/drawing/2014/main" val="20002"/>
                    </a:ext>
                  </a:extLst>
                </a:gridCol>
              </a:tblGrid>
              <a:tr h="547100">
                <a:tc>
                  <a:txBody>
                    <a:bodyPr/>
                    <a:lstStyle/>
                    <a:p>
                      <a:pPr marL="0" lvl="0" indent="0" algn="l" rtl="0">
                        <a:spcBef>
                          <a:spcPts val="0"/>
                        </a:spcBef>
                        <a:spcAft>
                          <a:spcPts val="0"/>
                        </a:spcAft>
                        <a:buNone/>
                      </a:pPr>
                      <a:r>
                        <a:rPr lang="en"/>
                        <a:t>Sheets of 10</a:t>
                      </a:r>
                      <a:endParaRPr/>
                    </a:p>
                  </a:txBody>
                  <a:tcPr marL="91425" marR="91425" marT="91425" marB="91425"/>
                </a:tc>
                <a:tc>
                  <a:txBody>
                    <a:bodyPr/>
                    <a:lstStyle/>
                    <a:p>
                      <a:pPr marL="0" lvl="0" indent="0" algn="l" rtl="0">
                        <a:spcBef>
                          <a:spcPts val="0"/>
                        </a:spcBef>
                        <a:spcAft>
                          <a:spcPts val="0"/>
                        </a:spcAft>
                        <a:buNone/>
                      </a:pPr>
                      <a:r>
                        <a:rPr lang="en"/>
                        <a:t>Singles</a:t>
                      </a:r>
                      <a:endParaRPr/>
                    </a:p>
                  </a:txBody>
                  <a:tcPr marL="91425" marR="91425" marT="91425" marB="91425"/>
                </a:tc>
                <a:tc>
                  <a:txBody>
                    <a:bodyPr/>
                    <a:lstStyle/>
                    <a:p>
                      <a:pPr marL="0" lvl="0" indent="0" algn="l" rtl="0">
                        <a:spcBef>
                          <a:spcPts val="0"/>
                        </a:spcBef>
                        <a:spcAft>
                          <a:spcPts val="0"/>
                        </a:spcAft>
                        <a:buNone/>
                      </a:pPr>
                      <a:r>
                        <a:rPr lang="en"/>
                        <a:t>Equation</a:t>
                      </a:r>
                      <a:endParaRPr/>
                    </a:p>
                  </a:txBody>
                  <a:tcPr marL="91425" marR="91425" marT="91425" marB="91425"/>
                </a:tc>
                <a:extLst>
                  <a:ext uri="{0D108BD9-81ED-4DB2-BD59-A6C34878D82A}">
                    <a16:rowId xmlns:a16="http://schemas.microsoft.com/office/drawing/2014/main" val="10000"/>
                  </a:ext>
                </a:extLst>
              </a:tr>
              <a:tr h="839250">
                <a:tc>
                  <a:txBody>
                    <a:bodyPr/>
                    <a:lstStyle/>
                    <a:p>
                      <a:pPr marL="0" lvl="0" indent="0" algn="l" rtl="0">
                        <a:spcBef>
                          <a:spcPts val="0"/>
                        </a:spcBef>
                        <a:spcAft>
                          <a:spcPts val="0"/>
                        </a:spcAft>
                        <a:buNone/>
                      </a:pPr>
                      <a:r>
                        <a:rPr lang="en"/>
                        <a:t>Way 1:</a:t>
                      </a:r>
                      <a:endParaRPr/>
                    </a:p>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531200">
                <a:tc>
                  <a:txBody>
                    <a:bodyPr/>
                    <a:lstStyle/>
                    <a:p>
                      <a:pPr marL="0" lvl="0" indent="0" algn="l" rtl="0">
                        <a:spcBef>
                          <a:spcPts val="0"/>
                        </a:spcBef>
                        <a:spcAft>
                          <a:spcPts val="0"/>
                        </a:spcAft>
                        <a:buNone/>
                      </a:pPr>
                      <a:r>
                        <a:rPr lang="en"/>
                        <a:t>Way 2:</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531200">
                <a:tc>
                  <a:txBody>
                    <a:bodyPr/>
                    <a:lstStyle/>
                    <a:p>
                      <a:pPr marL="0" lvl="0" indent="0" algn="l" rtl="0">
                        <a:spcBef>
                          <a:spcPts val="0"/>
                        </a:spcBef>
                        <a:spcAft>
                          <a:spcPts val="0"/>
                        </a:spcAft>
                        <a:buNone/>
                      </a:pPr>
                      <a:r>
                        <a:rPr lang="en"/>
                        <a:t>Way 3:</a:t>
                      </a:r>
                      <a:endParaRPr/>
                    </a:p>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311700" y="173100"/>
            <a:ext cx="8520600" cy="1486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400"/>
              <a:t>The principal of a school ordered a large number of bookmarks for her students.  The store sold her bookmarks in boxes of 100, packs of 10 and as single bookmarks. The principal bought all of the bookmarks that the store had.  </a:t>
            </a:r>
            <a:endParaRPr sz="2400"/>
          </a:p>
        </p:txBody>
      </p:sp>
      <p:sp>
        <p:nvSpPr>
          <p:cNvPr id="103" name="Google Shape;103;p21"/>
          <p:cNvSpPr txBox="1"/>
          <p:nvPr/>
        </p:nvSpPr>
        <p:spPr>
          <a:xfrm>
            <a:off x="513150" y="2806675"/>
            <a:ext cx="6812700" cy="1743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t>How many bookmarks did the principal purchase?  </a:t>
            </a:r>
            <a:endParaRPr sz="2400"/>
          </a:p>
          <a:p>
            <a:pPr marL="457200" lvl="0" indent="-381000" algn="l" rtl="0">
              <a:spcBef>
                <a:spcPts val="0"/>
              </a:spcBef>
              <a:spcAft>
                <a:spcPts val="0"/>
              </a:spcAft>
              <a:buSzPts val="2400"/>
              <a:buAutoNum type="alphaLcPeriod"/>
            </a:pPr>
            <a:r>
              <a:rPr lang="en" sz="2400"/>
              <a:t>785					b. 885</a:t>
            </a:r>
            <a:endParaRPr sz="2400"/>
          </a:p>
          <a:p>
            <a:pPr marL="0" lvl="0" indent="0" algn="l" rtl="0">
              <a:spcBef>
                <a:spcPts val="0"/>
              </a:spcBef>
              <a:spcAft>
                <a:spcPts val="0"/>
              </a:spcAft>
              <a:buNone/>
            </a:pPr>
            <a:r>
              <a:rPr lang="en" sz="2400"/>
              <a:t>C. 705						d. 75			</a:t>
            </a:r>
            <a:endParaRPr sz="2400"/>
          </a:p>
        </p:txBody>
      </p:sp>
      <p:sp>
        <p:nvSpPr>
          <p:cNvPr id="104" name="Google Shape;104;p21"/>
          <p:cNvSpPr txBox="1"/>
          <p:nvPr/>
        </p:nvSpPr>
        <p:spPr>
          <a:xfrm>
            <a:off x="667650" y="1755725"/>
            <a:ext cx="6503700" cy="6306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a:t>The store had 7 boxes of bookmarks</a:t>
            </a:r>
            <a:endParaRPr sz="1800"/>
          </a:p>
          <a:p>
            <a:pPr marL="457200" lvl="0" indent="-342900" algn="l" rtl="0">
              <a:spcBef>
                <a:spcPts val="0"/>
              </a:spcBef>
              <a:spcAft>
                <a:spcPts val="0"/>
              </a:spcAft>
              <a:buSzPts val="1800"/>
              <a:buChar char="●"/>
            </a:pPr>
            <a:r>
              <a:rPr lang="en" sz="1800"/>
              <a:t>The store had 13 packs of bookmarks</a:t>
            </a:r>
            <a:endParaRPr sz="1800"/>
          </a:p>
          <a:p>
            <a:pPr marL="457200" lvl="0" indent="-342900" algn="l" rtl="0">
              <a:spcBef>
                <a:spcPts val="0"/>
              </a:spcBef>
              <a:spcAft>
                <a:spcPts val="0"/>
              </a:spcAft>
              <a:buSzPts val="1800"/>
              <a:buChar char="●"/>
            </a:pPr>
            <a:r>
              <a:rPr lang="en" sz="1800"/>
              <a:t>The store had 55 single bookmarks</a:t>
            </a:r>
            <a:endParaRPr sz="18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471</Words>
  <Application>Microsoft Office PowerPoint</Application>
  <PresentationFormat>On-screen Show (16:9)</PresentationFormat>
  <Paragraphs>59</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Simple Light</vt:lpstr>
      <vt:lpstr>The candy store sold 146 pieces of taffy.  Rounded to the nearest hundred, about how many pieces of taffy were sold?</vt:lpstr>
      <vt:lpstr>Ben worked on his lego set for 120 minutes.  He worked for 37 minutes more than his sister.  How many minutes did his sister work?  </vt:lpstr>
      <vt:lpstr>Jack is reading a book about landforms.  He is on page 34. If the book has 112 pages, how many more pages does he need to read to finish the book?  </vt:lpstr>
      <vt:lpstr> Four friends each read a different book. The chart shows how many pages each friend read.  Who read about 200 pages?  </vt:lpstr>
      <vt:lpstr> Bob read 885 pages over Spring Break.  Julia read 173 pages less than her friend Bob.  How many pages did Julia read over Spring Break? </vt:lpstr>
      <vt:lpstr>A common dolphin weighs about 330 pounds rounded to the nearest ten.  Which of the following could be the actual weight of the dolphin? </vt:lpstr>
      <vt:lpstr>Saylor bought 423 stickers at the sticker station.  The stickers come in sheets of 100, strips of 10, and singles.  Find at least 3 combinations of sheets, strips and singles that he could have bought to equal 423 stickers.  Write an equation for each one.  Be sure to use all three kinds of stickers for these combinations.  </vt:lpstr>
      <vt:lpstr>Amber bought 423 stickers at the sticker station too.  He only bought strips of 10, and singles.  Find at least 3 of strips and singles that he could have bought to equal 423 stickers.  Write an equation for each one.  Be sure to use both kinds of stickers for these combinations.  </vt:lpstr>
      <vt:lpstr>The principal of a school ordered a large number of bookmarks for her students.  The store sold her bookmarks in boxes of 100, packs of 10 and as single bookmarks. The principal bought all of the bookmarks that the store had.  </vt:lpstr>
      <vt:lpstr>13. Lila reached into a bag of base ten blocks and pulled out 15 ten strips and 7 ones.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candy store sold 146 pieces of taffy.  Rounded to the nearest hundred, about how many pieces of taffy were sold?</dc:title>
  <dc:creator>Bevis, Janet M.</dc:creator>
  <cp:lastModifiedBy>Bevis, Janet M.</cp:lastModifiedBy>
  <cp:revision>1</cp:revision>
  <dcterms:modified xsi:type="dcterms:W3CDTF">2018-10-08T20:10:10Z</dcterms:modified>
</cp:coreProperties>
</file>